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1" r:id="rId4"/>
    <p:sldId id="278" r:id="rId5"/>
    <p:sldId id="269" r:id="rId6"/>
    <p:sldId id="283" r:id="rId7"/>
    <p:sldId id="286" r:id="rId8"/>
    <p:sldId id="287" r:id="rId9"/>
    <p:sldId id="270" r:id="rId10"/>
    <p:sldId id="284" r:id="rId11"/>
    <p:sldId id="288" r:id="rId12"/>
    <p:sldId id="289" r:id="rId13"/>
    <p:sldId id="271" r:id="rId14"/>
    <p:sldId id="285" r:id="rId15"/>
    <p:sldId id="290" r:id="rId16"/>
    <p:sldId id="291" r:id="rId17"/>
    <p:sldId id="279" r:id="rId18"/>
    <p:sldId id="280" r:id="rId19"/>
    <p:sldId id="281" r:id="rId20"/>
    <p:sldId id="282" r:id="rId21"/>
    <p:sldId id="274" r:id="rId22"/>
    <p:sldId id="272" r:id="rId23"/>
  </p:sldIdLst>
  <p:sldSz cx="12192000" cy="6858000"/>
  <p:notesSz cx="6858000" cy="9144000"/>
  <p:embeddedFontLst>
    <p:embeddedFont>
      <p:font typeface="Blogger Sans" panose="02000506030000020004" pitchFamily="50" charset="0"/>
      <p:regular r:id="rId25"/>
      <p:bold r:id="rId26"/>
      <p:italic r:id="rId27"/>
      <p:boldItalic r:id="rId28"/>
    </p:embeddedFont>
    <p:embeddedFont>
      <p:font typeface="Blogger Sans Medium" panose="02000506030000020004" pitchFamily="50" charset="0"/>
      <p:regular r:id="rId29"/>
      <p: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630"/>
    <a:srgbClr val="F7F7F7"/>
    <a:srgbClr val="BABABA"/>
    <a:srgbClr val="EAA630"/>
    <a:srgbClr val="B03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0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08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5CFFE-D760-420F-AA6D-128F377C46CD}" type="datetimeFigureOut">
              <a:rPr lang="ru-RU" smtClean="0"/>
              <a:t>01.05.2024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ECE62-E113-43BD-A14F-752A4F8A6D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9523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BFC39-0519-461B-AEEF-A365B7FA0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99F51BA-028F-484C-9974-DC3ED3DD3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B2A0B1-2022-45F1-8157-9DFDDB51C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D5795-1178-437B-A8A8-776210B2A00B}" type="datetime1">
              <a:rPr lang="ru-RU" smtClean="0"/>
              <a:t>01.05.2024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C97F39-3B0C-4477-B729-3C3B8FDEF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3A180D-4E9E-4A87-A16C-24D4CC4C8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0242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773E31-BC47-427F-BA63-7BF8013B1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86AC637-1242-477A-8CB7-77DB7F36B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02C2C5-BE2D-4F53-A76D-DB9D78347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F7421-4047-4FC9-BDF0-11B214FAF966}" type="datetime1">
              <a:rPr lang="ru-RU" smtClean="0"/>
              <a:t>01.05.2024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00E4D5-0D5B-4BB9-BD28-2A53C68C4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F6C56E-E574-46F9-B363-77C3FF863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994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A9496A5-8A0A-4586-AC61-6906FA41EA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31968C2-078F-472A-9659-2E03B18F98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83A6C5-356F-4872-A0C2-688B819E6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5833-7BD8-45F9-B0AF-B1860D0D91E2}" type="datetime1">
              <a:rPr lang="ru-RU" smtClean="0"/>
              <a:t>01.05.2024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DE71AA-2CB1-4FE5-91B2-4FD22ABF9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18B2AF-8794-407D-A141-4394A61DB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7976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AD9249-7ABF-48F1-A42D-E9E2E30FF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CD1E2C-2680-4DEC-8E7A-821F7BC97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01924B-09CD-466C-939F-980B5B3C2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4A0F0-E508-4FCD-9EB9-A262A25A7E86}" type="datetime1">
              <a:rPr lang="ru-RU" smtClean="0"/>
              <a:t>01.05.2024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8FBCCD-932E-4D7D-9678-538C35E32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9A67E4-F9C9-4360-8535-E2E4B7123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8780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59030A-7BD9-4221-A4CE-6D5D70648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773CC80-7252-40E9-A960-B84534159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052B18-52DB-4D3F-A73A-6A8C5157E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45525-FB5C-4633-9F8A-F0035C28B1A0}" type="datetime1">
              <a:rPr lang="ru-RU" smtClean="0"/>
              <a:t>01.05.2024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F94037-3AC1-499B-AA6A-4E27ED838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4588EE-95DE-49E9-94EB-00160640B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05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3C3782-4721-4B99-91A5-F778F7D2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83D50F-84A2-4171-A4AD-8CEC778F05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53FB85-ABD7-4812-919E-53B2737E6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BC50CD-2158-458E-867C-9849376B4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B98EF-3616-4194-9FE3-E7F1AD8EA4DF}" type="datetime1">
              <a:rPr lang="ru-RU" smtClean="0"/>
              <a:t>01.05.2024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E4A2FC7-7889-4589-BC63-C4C547DF6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1816B29-1C9F-480A-BF74-B0773B3D2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194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E35032-E370-4D1D-8C45-7020F0AB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1DF8C3-BE95-44F0-8122-C5B1DA952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107117A-3A7E-4598-B3A9-0D31AC5B7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36EFCC3-3AA0-406A-BE74-8C1470B8A6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5802BE3-0101-491D-8688-CCF700CAA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7581D9-CA7A-49E1-92A4-AB9B29A3F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EA0FB-BF46-4C53-9F51-0C0784BA6F13}" type="datetime1">
              <a:rPr lang="ru-RU" smtClean="0"/>
              <a:t>01.05.2024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4F82F4E-4FDF-4B23-892F-A9367A9E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F924E50-62EA-4E0E-9030-39C0E9A1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6220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DDCCF4-A089-45E1-92FB-6FF6D1354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0BEFC0E-E108-489F-AF98-2150F3AEB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AAACC-D0A2-42DC-BCA1-BEA2EFDEB133}" type="datetime1">
              <a:rPr lang="ru-RU" smtClean="0"/>
              <a:t>01.05.2024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60BD521-3545-49AD-80C4-A50A0D63E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9963D94-BD1B-4AE0-894B-EB0CCC995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132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C526816-A18B-466E-BE74-23EC565B3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D26BC-916C-4689-B37E-1588FB47C87A}" type="datetime1">
              <a:rPr lang="ru-RU" smtClean="0"/>
              <a:t>01.05.2024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5480564-CC15-48EC-9AB5-73EA61B0D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BDBD84-E105-4E3E-8D6A-B976BFD3C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617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D55206-105F-4B47-88F3-768BEEBEC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C10FB6-464A-4EFB-8FC6-FBBDFE48E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A2C69F9-D74E-4BF6-8108-7A0BDBACE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B4CB47-BB67-421E-A13D-212F91CE9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88CCB-1B7B-4C4C-899B-753E1D3542A3}" type="datetime1">
              <a:rPr lang="ru-RU" smtClean="0"/>
              <a:t>01.05.2024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8B87A1-657E-4C0C-BA2A-81E6FE16B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E450B80-2724-471D-A655-79622BDDD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2717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17A34F-D523-4F96-9B45-D5F3DE420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CAC8B78-9B1D-4A38-960E-CA74532C7A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78A8DC3-A84D-43B6-9188-14F30BE7F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2812546-6C8A-417E-B066-9BA65A1DD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585F1-EA36-4DA7-81D8-CC10638E987E}" type="datetime1">
              <a:rPr lang="ru-RU" smtClean="0"/>
              <a:t>01.05.2024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176AD1-1132-48DC-B229-99A595A2B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B16F81-2ABD-4782-A6FD-AE2DE031E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2595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2C1FF2-C30A-4700-B5B7-D4C5B3B6D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9459AA-4665-499B-B472-A9A238BA6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F99E60-7687-4D22-8FDE-E067D3D82D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F8D11-72AE-40B6-A2A1-A22C7F35A336}" type="datetime1">
              <a:rPr lang="ru-RU" smtClean="0"/>
              <a:t>01.05.2024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716B89-C61B-44BD-9E98-6BF25980C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40373C-2C51-4337-B0A3-1B6B130F9A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F379D-817E-4CB2-9D27-23A0103FC23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922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31313B-AF0A-4C4D-A0ED-31D376F5E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87" y="1305725"/>
            <a:ext cx="4246550" cy="42465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EFC120-5DC7-4D69-A0A2-B4B9BB03D952}"/>
              </a:ext>
            </a:extLst>
          </p:cNvPr>
          <p:cNvSpPr txBox="1"/>
          <p:nvPr/>
        </p:nvSpPr>
        <p:spPr>
          <a:xfrm>
            <a:off x="5415607" y="2151727"/>
            <a:ext cx="602280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МЕНЯЙСЯ!</a:t>
            </a:r>
            <a:br>
              <a:rPr lang="ru-RU" sz="10000" b="1" dirty="0">
                <a:solidFill>
                  <a:srgbClr val="EA4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60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Уют на уют</a:t>
            </a:r>
          </a:p>
        </p:txBody>
      </p:sp>
    </p:spTree>
    <p:extLst>
      <p:ext uri="{BB962C8B-B14F-4D97-AF65-F5344CB8AC3E}">
        <p14:creationId xmlns:p14="http://schemas.microsoft.com/office/powerpoint/2010/main" val="2018828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10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77281035-F3A6-4122-938E-C256FA58F783}"/>
              </a:ext>
            </a:extLst>
          </p:cNvPr>
          <p:cNvSpPr/>
          <p:nvPr/>
        </p:nvSpPr>
        <p:spPr>
          <a:xfrm>
            <a:off x="11852787" y="2018912"/>
            <a:ext cx="678426" cy="2956044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DEEC9A-BE73-4AE3-8824-A77592A466E0}"/>
              </a:ext>
            </a:extLst>
          </p:cNvPr>
          <p:cNvSpPr txBox="1"/>
          <p:nvPr/>
        </p:nvSpPr>
        <p:spPr>
          <a:xfrm>
            <a:off x="6321147" y="2274838"/>
            <a:ext cx="51860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Зарегистрированные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пользователи получают</a:t>
            </a:r>
            <a:b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возможность создавать</a:t>
            </a:r>
            <a:b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собственные объявления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DD2C8B7-42B6-4CF9-8F60-A3F8BF633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67" y="1093265"/>
            <a:ext cx="2939133" cy="467146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B220EB5-73C0-42CA-8DCA-668833B21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53" y="939015"/>
            <a:ext cx="2153567" cy="482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938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11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77281035-F3A6-4122-938E-C256FA58F783}"/>
              </a:ext>
            </a:extLst>
          </p:cNvPr>
          <p:cNvSpPr/>
          <p:nvPr/>
        </p:nvSpPr>
        <p:spPr>
          <a:xfrm>
            <a:off x="11852787" y="1685268"/>
            <a:ext cx="678426" cy="3623332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DEEC9A-BE73-4AE3-8824-A77592A466E0}"/>
              </a:ext>
            </a:extLst>
          </p:cNvPr>
          <p:cNvSpPr txBox="1"/>
          <p:nvPr/>
        </p:nvSpPr>
        <p:spPr>
          <a:xfrm>
            <a:off x="6649698" y="1788774"/>
            <a:ext cx="485748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Заинтересованные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стороны откликаются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на объявления,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предлагая свои дома</a:t>
            </a:r>
          </a:p>
          <a:p>
            <a:pPr algn="r"/>
            <a:b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Так получаются следки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3C115EC-AAF1-4B2C-B190-553B3C26D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254" y="939015"/>
            <a:ext cx="2219006" cy="482571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A4270A1-3820-4387-BBD6-C10617D33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958" y="939015"/>
            <a:ext cx="2169511" cy="482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976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12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77281035-F3A6-4122-938E-C256FA58F783}"/>
              </a:ext>
            </a:extLst>
          </p:cNvPr>
          <p:cNvSpPr/>
          <p:nvPr/>
        </p:nvSpPr>
        <p:spPr>
          <a:xfrm>
            <a:off x="11852787" y="2018912"/>
            <a:ext cx="678426" cy="2956044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DEEC9A-BE73-4AE3-8824-A77592A466E0}"/>
              </a:ext>
            </a:extLst>
          </p:cNvPr>
          <p:cNvSpPr txBox="1"/>
          <p:nvPr/>
        </p:nvSpPr>
        <p:spPr>
          <a:xfrm>
            <a:off x="6630462" y="2274838"/>
            <a:ext cx="487672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Вся информация о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сделках, предложениях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и других событиях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систематизирована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A845CA1-6BE8-4142-8468-EEC594393D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22"/>
          <a:stretch/>
        </p:blipFill>
        <p:spPr>
          <a:xfrm>
            <a:off x="3156867" y="1093265"/>
            <a:ext cx="2929347" cy="453029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AE96C1E-D7D9-4A9A-8B3B-C8BFF05B4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253" y="939015"/>
            <a:ext cx="2164220" cy="482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36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790514" y="728003"/>
            <a:ext cx="91021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Модераторский сценарий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13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5A64D60-1605-4CED-AFE6-6A168A985BD6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64E1B1-A379-4F11-90E2-91231907939A}"/>
              </a:ext>
            </a:extLst>
          </p:cNvPr>
          <p:cNvSpPr txBox="1"/>
          <p:nvPr/>
        </p:nvSpPr>
        <p:spPr>
          <a:xfrm>
            <a:off x="402172" y="2630763"/>
            <a:ext cx="101906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Просмотр хранящихся на платформе данных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10214AC0-4178-4645-892B-B9681B440AE5}"/>
              </a:ext>
            </a:extLst>
          </p:cNvPr>
          <p:cNvSpPr/>
          <p:nvPr/>
        </p:nvSpPr>
        <p:spPr>
          <a:xfrm>
            <a:off x="10960100" y="3854794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2E85B0-A567-4202-9C2D-6E361ED08EC5}"/>
              </a:ext>
            </a:extLst>
          </p:cNvPr>
          <p:cNvSpPr txBox="1"/>
          <p:nvPr/>
        </p:nvSpPr>
        <p:spPr>
          <a:xfrm>
            <a:off x="464691" y="3604468"/>
            <a:ext cx="1012809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Просмотр предлагаемых объявлений с</a:t>
            </a:r>
            <a:b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возможностью их удаления или публикации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CE98DF-37DE-4429-A52D-CEB27CC64EF8}"/>
              </a:ext>
            </a:extLst>
          </p:cNvPr>
          <p:cNvSpPr txBox="1"/>
          <p:nvPr/>
        </p:nvSpPr>
        <p:spPr>
          <a:xfrm>
            <a:off x="1193435" y="5199451"/>
            <a:ext cx="94628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Возможность блокировать пользователей</a:t>
            </a:r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D8E0FEF5-5D43-4533-9002-49C8D816A000}"/>
              </a:ext>
            </a:extLst>
          </p:cNvPr>
          <p:cNvSpPr/>
          <p:nvPr/>
        </p:nvSpPr>
        <p:spPr>
          <a:xfrm>
            <a:off x="10960100" y="5141131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EC4CC594-5BC9-4A37-8DA7-7E6D279E2448}"/>
              </a:ext>
            </a:extLst>
          </p:cNvPr>
          <p:cNvSpPr/>
          <p:nvPr/>
        </p:nvSpPr>
        <p:spPr>
          <a:xfrm>
            <a:off x="10960100" y="2581255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8657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14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BC73F709-D8F8-44E3-8C9E-8AE681AE0AC6}"/>
              </a:ext>
            </a:extLst>
          </p:cNvPr>
          <p:cNvSpPr/>
          <p:nvPr/>
        </p:nvSpPr>
        <p:spPr>
          <a:xfrm>
            <a:off x="11852787" y="1541690"/>
            <a:ext cx="678426" cy="3774619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A83562-B299-49E3-BABE-75A4CD50F406}"/>
              </a:ext>
            </a:extLst>
          </p:cNvPr>
          <p:cNvSpPr txBox="1"/>
          <p:nvPr/>
        </p:nvSpPr>
        <p:spPr>
          <a:xfrm>
            <a:off x="5957266" y="1797617"/>
            <a:ext cx="5549916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Модераторы имеют доступ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к особым инструментам,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позволяющим им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контролировать</a:t>
            </a:r>
            <a:b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соблюдение правил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на платформе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9627053-82F1-4F5C-B4D8-EBE8458AF5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42"/>
          <a:stretch/>
        </p:blipFill>
        <p:spPr>
          <a:xfrm>
            <a:off x="2945654" y="1276043"/>
            <a:ext cx="2904909" cy="440866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86A2FC4-FD24-4EAB-BEC3-472EDF894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762" y="1276043"/>
            <a:ext cx="1985187" cy="440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028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15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BC73F709-D8F8-44E3-8C9E-8AE681AE0AC6}"/>
              </a:ext>
            </a:extLst>
          </p:cNvPr>
          <p:cNvSpPr/>
          <p:nvPr/>
        </p:nvSpPr>
        <p:spPr>
          <a:xfrm>
            <a:off x="11852787" y="2007488"/>
            <a:ext cx="678426" cy="2843023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A83562-B299-49E3-BABE-75A4CD50F406}"/>
              </a:ext>
            </a:extLst>
          </p:cNvPr>
          <p:cNvSpPr txBox="1"/>
          <p:nvPr/>
        </p:nvSpPr>
        <p:spPr>
          <a:xfrm>
            <a:off x="6681822" y="2197314"/>
            <a:ext cx="482536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Все жалобы на контент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от пользователей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обрабатываются 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модераторами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3350B5A-F301-4740-AA23-9B02EA635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762" y="1276043"/>
            <a:ext cx="1988831" cy="440866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D6BD8C5-379B-4E5C-9B73-5CFEA5297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9454" y="1276043"/>
            <a:ext cx="2023488" cy="440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83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16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BC73F709-D8F8-44E3-8C9E-8AE681AE0AC6}"/>
              </a:ext>
            </a:extLst>
          </p:cNvPr>
          <p:cNvSpPr/>
          <p:nvPr/>
        </p:nvSpPr>
        <p:spPr>
          <a:xfrm>
            <a:off x="11852787" y="2007488"/>
            <a:ext cx="678426" cy="2843023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A83562-B299-49E3-BABE-75A4CD50F406}"/>
              </a:ext>
            </a:extLst>
          </p:cNvPr>
          <p:cNvSpPr txBox="1"/>
          <p:nvPr/>
        </p:nvSpPr>
        <p:spPr>
          <a:xfrm>
            <a:off x="5718417" y="2197314"/>
            <a:ext cx="578876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 свою очередь все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объявления проходят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премодерацию перед тем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как быть опубликованными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0730C6-C7B2-497B-880F-AB3F62DE1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763" y="1276043"/>
            <a:ext cx="1991008" cy="440866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078E5A3-1153-4237-8E75-343E7BC80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5246" y="1276043"/>
            <a:ext cx="1975432" cy="440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766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790514" y="728003"/>
            <a:ext cx="82349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Аналитическая модель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17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5A64D60-1605-4CED-AFE6-6A168A985BD6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AppMetrica Unity SDK Integration, app subscriptions and purchases tracking  — Adapty.io">
            <a:extLst>
              <a:ext uri="{FF2B5EF4-FFF2-40B4-BE49-F238E27FC236}">
                <a16:creationId xmlns:a16="http://schemas.microsoft.com/office/drawing/2014/main" id="{77D66654-44A9-41C0-A365-48685A4B8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7637" y="1750867"/>
            <a:ext cx="6516725" cy="2792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ED64007-898F-48DD-BFEC-6C7D0A681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2853" y="4304698"/>
            <a:ext cx="3724632" cy="2051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761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790514" y="728003"/>
            <a:ext cx="101441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Сбор статистических данных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18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5A64D60-1605-4CED-AFE6-6A168A985BD6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0" name="Picture 2" descr="График роста – Бесплатные иконки: бизнес и финансы">
            <a:extLst>
              <a:ext uri="{FF2B5EF4-FFF2-40B4-BE49-F238E27FC236}">
                <a16:creationId xmlns:a16="http://schemas.microsoft.com/office/drawing/2014/main" id="{D5B1CD41-CEBF-4A4D-A547-6B1CE337F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730" y="2179866"/>
            <a:ext cx="3547875" cy="352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5DC011-6ACC-4E39-AF11-A4FDD0204C79}"/>
              </a:ext>
            </a:extLst>
          </p:cNvPr>
          <p:cNvSpPr txBox="1"/>
          <p:nvPr/>
        </p:nvSpPr>
        <p:spPr>
          <a:xfrm>
            <a:off x="446313" y="2466717"/>
            <a:ext cx="36567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Распределение</a:t>
            </a:r>
          </a:p>
          <a:p>
            <a:pPr algn="ct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по платформам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168DDB-8C62-4FA4-9CC4-4400BE6263FE}"/>
              </a:ext>
            </a:extLst>
          </p:cNvPr>
          <p:cNvSpPr txBox="1"/>
          <p:nvPr/>
        </p:nvSpPr>
        <p:spPr>
          <a:xfrm>
            <a:off x="656307" y="4295517"/>
            <a:ext cx="323678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Средняя</a:t>
            </a:r>
          </a:p>
          <a:p>
            <a:pPr algn="ct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длительность</a:t>
            </a:r>
          </a:p>
          <a:p>
            <a:pPr algn="ct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сессии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D08ECF-D9A1-4C95-BCF2-74A3AB6B5EC0}"/>
              </a:ext>
            </a:extLst>
          </p:cNvPr>
          <p:cNvSpPr txBox="1"/>
          <p:nvPr/>
        </p:nvSpPr>
        <p:spPr>
          <a:xfrm>
            <a:off x="8752654" y="2466717"/>
            <a:ext cx="27638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Отчеты</a:t>
            </a:r>
          </a:p>
          <a:p>
            <a:pPr algn="ct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об ошибках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13B36F-59EB-4493-B634-B9DE4BB58E50}"/>
              </a:ext>
            </a:extLst>
          </p:cNvPr>
          <p:cNvSpPr txBox="1"/>
          <p:nvPr/>
        </p:nvSpPr>
        <p:spPr>
          <a:xfrm>
            <a:off x="9100506" y="4295517"/>
            <a:ext cx="206819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Процент</a:t>
            </a:r>
            <a:b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удачных</a:t>
            </a:r>
          </a:p>
          <a:p>
            <a:pPr algn="ct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сделок</a:t>
            </a:r>
          </a:p>
        </p:txBody>
      </p:sp>
    </p:spTree>
    <p:extLst>
      <p:ext uri="{BB962C8B-B14F-4D97-AF65-F5344CB8AC3E}">
        <p14:creationId xmlns:p14="http://schemas.microsoft.com/office/powerpoint/2010/main" val="2814448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790514" y="728003"/>
            <a:ext cx="111476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Географическое распределение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19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5A64D60-1605-4CED-AFE6-6A168A985BD6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074" name="Picture 2" descr="Категория:Регионы России — Справочник наблюдателя">
            <a:extLst>
              <a:ext uri="{FF2B5EF4-FFF2-40B4-BE49-F238E27FC236}">
                <a16:creationId xmlns:a16="http://schemas.microsoft.com/office/drawing/2014/main" id="{7B6D99BB-8416-4F79-B27C-77F19A5A9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372">
            <a:off x="2252721" y="1967490"/>
            <a:ext cx="7449681" cy="4246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579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790514" y="728003"/>
            <a:ext cx="1017618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Промежуточные итоги</a:t>
            </a:r>
          </a:p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проектной работы ко второй</a:t>
            </a:r>
          </a:p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аттестации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2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D082E725-1CA7-4678-9491-72D2C1EBB4E6}"/>
              </a:ext>
            </a:extLst>
          </p:cNvPr>
          <p:cNvSpPr/>
          <p:nvPr/>
        </p:nvSpPr>
        <p:spPr>
          <a:xfrm>
            <a:off x="-339213" y="530942"/>
            <a:ext cx="678426" cy="325644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2F91AAC2-9A4D-47B2-8699-9C1342A4AFB3}"/>
              </a:ext>
            </a:extLst>
          </p:cNvPr>
          <p:cNvSpPr/>
          <p:nvPr/>
        </p:nvSpPr>
        <p:spPr>
          <a:xfrm>
            <a:off x="11864585" y="3892019"/>
            <a:ext cx="678426" cy="2162637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4F7D42-7853-4372-9F65-6677A86FC5A6}"/>
              </a:ext>
            </a:extLst>
          </p:cNvPr>
          <p:cNvSpPr txBox="1"/>
          <p:nvPr/>
        </p:nvSpPr>
        <p:spPr>
          <a:xfrm>
            <a:off x="1398324" y="4311617"/>
            <a:ext cx="1010885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Подготовили студенты 3 курса ФКН ВГУ</a:t>
            </a:r>
            <a:b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Грушевская О.О., Коротков Н.Д., Тузман А.М.</a:t>
            </a:r>
          </a:p>
        </p:txBody>
      </p:sp>
    </p:spTree>
    <p:extLst>
      <p:ext uri="{BB962C8B-B14F-4D97-AF65-F5344CB8AC3E}">
        <p14:creationId xmlns:p14="http://schemas.microsoft.com/office/powerpoint/2010/main" val="2093282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790514" y="728003"/>
            <a:ext cx="68563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Воронка конверсии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20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5A64D60-1605-4CED-AFE6-6A168A985BD6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5CB2327-3A6A-4D21-BD6C-D82D62C55609}"/>
              </a:ext>
            </a:extLst>
          </p:cNvPr>
          <p:cNvSpPr/>
          <p:nvPr/>
        </p:nvSpPr>
        <p:spPr>
          <a:xfrm>
            <a:off x="573057" y="2260600"/>
            <a:ext cx="2054286" cy="37719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B80A896-27A9-4E35-99E0-463A71D52B82}"/>
              </a:ext>
            </a:extLst>
          </p:cNvPr>
          <p:cNvSpPr/>
          <p:nvPr/>
        </p:nvSpPr>
        <p:spPr>
          <a:xfrm>
            <a:off x="2820957" y="2755900"/>
            <a:ext cx="2054286" cy="32766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F0A8A39-1104-4237-A580-62AF10331445}"/>
              </a:ext>
            </a:extLst>
          </p:cNvPr>
          <p:cNvSpPr/>
          <p:nvPr/>
        </p:nvSpPr>
        <p:spPr>
          <a:xfrm>
            <a:off x="5068857" y="3429000"/>
            <a:ext cx="2054286" cy="26035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DD801359-01DA-4CC1-9D44-18D5D16C8B4B}"/>
              </a:ext>
            </a:extLst>
          </p:cNvPr>
          <p:cNvSpPr/>
          <p:nvPr/>
        </p:nvSpPr>
        <p:spPr>
          <a:xfrm>
            <a:off x="7316757" y="4191000"/>
            <a:ext cx="2054286" cy="18415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39969CD-CF93-43ED-8356-3B20E2F79985}"/>
              </a:ext>
            </a:extLst>
          </p:cNvPr>
          <p:cNvSpPr/>
          <p:nvPr/>
        </p:nvSpPr>
        <p:spPr>
          <a:xfrm>
            <a:off x="9564657" y="5029200"/>
            <a:ext cx="2054286" cy="10033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8D9FFA-7951-44E9-BFC7-89C76EA34255}"/>
              </a:ext>
            </a:extLst>
          </p:cNvPr>
          <p:cNvSpPr txBox="1"/>
          <p:nvPr/>
        </p:nvSpPr>
        <p:spPr>
          <a:xfrm rot="16200000">
            <a:off x="-866982" y="3272931"/>
            <a:ext cx="4934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Скачал МЕНЯЙСЯ!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891A25-D2F2-4B9E-A5BA-C3B2AF99B41D}"/>
              </a:ext>
            </a:extLst>
          </p:cNvPr>
          <p:cNvSpPr txBox="1"/>
          <p:nvPr/>
        </p:nvSpPr>
        <p:spPr>
          <a:xfrm rot="16200000">
            <a:off x="1380919" y="3272932"/>
            <a:ext cx="4934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Зарегистрировался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F8725B-F738-4DD2-BCCD-B97DC6D5A845}"/>
              </a:ext>
            </a:extLst>
          </p:cNvPr>
          <p:cNvSpPr txBox="1"/>
          <p:nvPr/>
        </p:nvSpPr>
        <p:spPr>
          <a:xfrm rot="16200000">
            <a:off x="3628818" y="3272930"/>
            <a:ext cx="4934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Создал объявление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4481C4-5813-4BE5-8736-B491D2FC8985}"/>
              </a:ext>
            </a:extLst>
          </p:cNvPr>
          <p:cNvSpPr txBox="1"/>
          <p:nvPr/>
        </p:nvSpPr>
        <p:spPr>
          <a:xfrm rot="16200000">
            <a:off x="5876718" y="3272930"/>
            <a:ext cx="4934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Предложена сделка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9F66D0-24C4-4F65-8F01-31B251BE51D1}"/>
              </a:ext>
            </a:extLst>
          </p:cNvPr>
          <p:cNvSpPr txBox="1"/>
          <p:nvPr/>
        </p:nvSpPr>
        <p:spPr>
          <a:xfrm rot="16200000">
            <a:off x="8169373" y="3272930"/>
            <a:ext cx="4934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Сделка успешна!</a:t>
            </a:r>
          </a:p>
        </p:txBody>
      </p:sp>
    </p:spTree>
    <p:extLst>
      <p:ext uri="{BB962C8B-B14F-4D97-AF65-F5344CB8AC3E}">
        <p14:creationId xmlns:p14="http://schemas.microsoft.com/office/powerpoint/2010/main" val="1187511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790514" y="784124"/>
            <a:ext cx="93570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Задачи до конца семестра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21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4F7D42-7853-4372-9F65-6677A86FC5A6}"/>
              </a:ext>
            </a:extLst>
          </p:cNvPr>
          <p:cNvSpPr txBox="1"/>
          <p:nvPr/>
        </p:nvSpPr>
        <p:spPr>
          <a:xfrm>
            <a:off x="1360768" y="2270030"/>
            <a:ext cx="92320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Написание серверной части приложения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ED32F00C-49E3-4F2B-BF4E-CAD25A4B04F8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5267969E-433E-4F7C-9AAD-2A7660DCA804}"/>
              </a:ext>
            </a:extLst>
          </p:cNvPr>
          <p:cNvSpPr/>
          <p:nvPr/>
        </p:nvSpPr>
        <p:spPr>
          <a:xfrm>
            <a:off x="10960100" y="3388930"/>
            <a:ext cx="2203450" cy="1304568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B247DD-FF5C-4119-A08A-5BDE176C3E02}"/>
              </a:ext>
            </a:extLst>
          </p:cNvPr>
          <p:cNvSpPr txBox="1"/>
          <p:nvPr/>
        </p:nvSpPr>
        <p:spPr>
          <a:xfrm>
            <a:off x="1038565" y="3317329"/>
            <a:ext cx="95542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Выпуск мобильного приложения на </a:t>
            </a:r>
            <a:r>
              <a:rPr lang="en-US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IOS </a:t>
            </a:r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и </a:t>
            </a:r>
          </a:p>
          <a:p>
            <a:pPr algn="r"/>
            <a:r>
              <a:rPr lang="en-US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Android</a:t>
            </a:r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, сбор и анализ метрик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80EBED-C574-4EA0-B637-73DD37CC9022}"/>
              </a:ext>
            </a:extLst>
          </p:cNvPr>
          <p:cNvSpPr txBox="1"/>
          <p:nvPr/>
        </p:nvSpPr>
        <p:spPr>
          <a:xfrm>
            <a:off x="1281419" y="5001043"/>
            <a:ext cx="93907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Завершение и защита курсового проекта </a:t>
            </a:r>
            <a:endParaRPr lang="ru-RU" sz="4000" dirty="0">
              <a:solidFill>
                <a:srgbClr val="EA463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2D3A4847-3E13-424E-8720-ABEF08FF9485}"/>
              </a:ext>
            </a:extLst>
          </p:cNvPr>
          <p:cNvSpPr/>
          <p:nvPr/>
        </p:nvSpPr>
        <p:spPr>
          <a:xfrm>
            <a:off x="10960100" y="4999927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56F59527-605D-462F-ADDD-FF83A3207D7A}"/>
              </a:ext>
            </a:extLst>
          </p:cNvPr>
          <p:cNvSpPr/>
          <p:nvPr/>
        </p:nvSpPr>
        <p:spPr>
          <a:xfrm>
            <a:off x="10960100" y="2257976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17450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31313B-AF0A-4C4D-A0ED-31D376F5E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87" y="1305725"/>
            <a:ext cx="4246550" cy="42465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EFC120-5DC7-4D69-A0A2-B4B9BB03D952}"/>
              </a:ext>
            </a:extLst>
          </p:cNvPr>
          <p:cNvSpPr txBox="1"/>
          <p:nvPr/>
        </p:nvSpPr>
        <p:spPr>
          <a:xfrm>
            <a:off x="5415607" y="2151727"/>
            <a:ext cx="602280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МЕНЯЙСЯ!</a:t>
            </a:r>
            <a:br>
              <a:rPr lang="ru-RU" sz="10000" b="1" dirty="0">
                <a:solidFill>
                  <a:srgbClr val="EA4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6000" b="1" dirty="0">
                <a:solidFill>
                  <a:srgbClr val="EAA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Уют на уют</a:t>
            </a:r>
          </a:p>
        </p:txBody>
      </p:sp>
    </p:spTree>
    <p:extLst>
      <p:ext uri="{BB962C8B-B14F-4D97-AF65-F5344CB8AC3E}">
        <p14:creationId xmlns:p14="http://schemas.microsoft.com/office/powerpoint/2010/main" val="3998856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790514" y="784124"/>
            <a:ext cx="79111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Выполненные задачи: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3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4F7D42-7853-4372-9F65-6677A86FC5A6}"/>
              </a:ext>
            </a:extLst>
          </p:cNvPr>
          <p:cNvSpPr txBox="1"/>
          <p:nvPr/>
        </p:nvSpPr>
        <p:spPr>
          <a:xfrm>
            <a:off x="751006" y="1976846"/>
            <a:ext cx="986039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Написан курсовой проект, за исключением </a:t>
            </a:r>
            <a:b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главы о реализации продукта 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ED32F00C-49E3-4F2B-BF4E-CAD25A4B04F8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B247DD-FF5C-4119-A08A-5BDE176C3E02}"/>
              </a:ext>
            </a:extLst>
          </p:cNvPr>
          <p:cNvSpPr txBox="1"/>
          <p:nvPr/>
        </p:nvSpPr>
        <p:spPr>
          <a:xfrm>
            <a:off x="1405522" y="3557716"/>
            <a:ext cx="918726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Выполнены все экраны в </a:t>
            </a:r>
            <a:r>
              <a:rPr lang="en-US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Figma</a:t>
            </a:r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, а также</a:t>
            </a:r>
            <a:b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работоспособный прототип на </a:t>
            </a:r>
            <a:r>
              <a:rPr lang="en-US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Flutter</a:t>
            </a:r>
            <a:endParaRPr lang="ru-RU" sz="4000" dirty="0">
              <a:solidFill>
                <a:srgbClr val="EAA63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80EBED-C574-4EA0-B637-73DD37CC9022}"/>
              </a:ext>
            </a:extLst>
          </p:cNvPr>
          <p:cNvSpPr txBox="1"/>
          <p:nvPr/>
        </p:nvSpPr>
        <p:spPr>
          <a:xfrm>
            <a:off x="266849" y="5230867"/>
            <a:ext cx="103354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Создана аналитическая модель в </a:t>
            </a:r>
            <a:r>
              <a:rPr lang="en-US" sz="4000" dirty="0" err="1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AppMetrica</a:t>
            </a:r>
            <a:endParaRPr lang="ru-RU" sz="4000" dirty="0">
              <a:solidFill>
                <a:srgbClr val="EAA630"/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2D3A4847-3E13-424E-8720-ABEF08FF9485}"/>
              </a:ext>
            </a:extLst>
          </p:cNvPr>
          <p:cNvSpPr/>
          <p:nvPr/>
        </p:nvSpPr>
        <p:spPr>
          <a:xfrm>
            <a:off x="10960100" y="5211158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56F59527-605D-462F-ADDD-FF83A3207D7A}"/>
              </a:ext>
            </a:extLst>
          </p:cNvPr>
          <p:cNvSpPr/>
          <p:nvPr/>
        </p:nvSpPr>
        <p:spPr>
          <a:xfrm>
            <a:off x="10960100" y="1904274"/>
            <a:ext cx="2203450" cy="1428935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88C79AD0-7D1D-41DD-96F3-E93352A3B367}"/>
              </a:ext>
            </a:extLst>
          </p:cNvPr>
          <p:cNvSpPr/>
          <p:nvPr/>
        </p:nvSpPr>
        <p:spPr>
          <a:xfrm>
            <a:off x="10967979" y="3557716"/>
            <a:ext cx="2203450" cy="1428935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9045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790514" y="784124"/>
            <a:ext cx="5905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Курсовая работа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4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ED32F00C-49E3-4F2B-BF4E-CAD25A4B04F8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80EBED-C574-4EA0-B637-73DD37CC9022}"/>
              </a:ext>
            </a:extLst>
          </p:cNvPr>
          <p:cNvSpPr txBox="1"/>
          <p:nvPr/>
        </p:nvSpPr>
        <p:spPr>
          <a:xfrm>
            <a:off x="6184111" y="2483509"/>
            <a:ext cx="44181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Постановка задачи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2D3A4847-3E13-424E-8720-ABEF08FF9485}"/>
              </a:ext>
            </a:extLst>
          </p:cNvPr>
          <p:cNvSpPr/>
          <p:nvPr/>
        </p:nvSpPr>
        <p:spPr>
          <a:xfrm>
            <a:off x="10960100" y="2463800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4C37F7-9F73-4844-BAFD-FF08E7EB783D}"/>
              </a:ext>
            </a:extLst>
          </p:cNvPr>
          <p:cNvSpPr txBox="1"/>
          <p:nvPr/>
        </p:nvSpPr>
        <p:spPr>
          <a:xfrm>
            <a:off x="3866169" y="3556792"/>
            <a:ext cx="67361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Разбор и анализ конкурентов</a:t>
            </a:r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9F706C2E-E82A-4397-AFB2-FCBFA72C8051}"/>
              </a:ext>
            </a:extLst>
          </p:cNvPr>
          <p:cNvSpPr/>
          <p:nvPr/>
        </p:nvSpPr>
        <p:spPr>
          <a:xfrm>
            <a:off x="10960100" y="3537083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5C6317-7279-4578-B7F4-402356D7C2F6}"/>
              </a:ext>
            </a:extLst>
          </p:cNvPr>
          <p:cNvSpPr txBox="1"/>
          <p:nvPr/>
        </p:nvSpPr>
        <p:spPr>
          <a:xfrm>
            <a:off x="4290965" y="4630075"/>
            <a:ext cx="63113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Выводы о состоянии рынка</a:t>
            </a:r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2615DD7D-9320-4D78-BED8-BF197CBA4111}"/>
              </a:ext>
            </a:extLst>
          </p:cNvPr>
          <p:cNvSpPr/>
          <p:nvPr/>
        </p:nvSpPr>
        <p:spPr>
          <a:xfrm>
            <a:off x="10960100" y="4610366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2679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790514" y="728003"/>
            <a:ext cx="68130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Гостевой сценарий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5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5A64D60-1605-4CED-AFE6-6A168A985BD6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9A74FF-15D3-4CC8-A95D-CD814CCE332B}"/>
              </a:ext>
            </a:extLst>
          </p:cNvPr>
          <p:cNvSpPr txBox="1"/>
          <p:nvPr/>
        </p:nvSpPr>
        <p:spPr>
          <a:xfrm>
            <a:off x="5499720" y="2630763"/>
            <a:ext cx="50930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Просмотр объявлений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23A83164-35C5-4615-833E-65DDF7183646}"/>
              </a:ext>
            </a:extLst>
          </p:cNvPr>
          <p:cNvSpPr/>
          <p:nvPr/>
        </p:nvSpPr>
        <p:spPr>
          <a:xfrm>
            <a:off x="10960100" y="3854794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7D5B23-4DF4-4DD5-84F6-022BD3B4969C}"/>
              </a:ext>
            </a:extLst>
          </p:cNvPr>
          <p:cNvSpPr txBox="1"/>
          <p:nvPr/>
        </p:nvSpPr>
        <p:spPr>
          <a:xfrm>
            <a:off x="2835530" y="3917098"/>
            <a:ext cx="7757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Поиск объявлений с фильтрацией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32EE5C-59C5-48BE-9985-0EE8EEC77FBD}"/>
              </a:ext>
            </a:extLst>
          </p:cNvPr>
          <p:cNvSpPr txBox="1"/>
          <p:nvPr/>
        </p:nvSpPr>
        <p:spPr>
          <a:xfrm>
            <a:off x="3644427" y="5199451"/>
            <a:ext cx="70118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Просмотр профилей и отзывов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89F7756D-0F83-473D-A530-113B26DD65AE}"/>
              </a:ext>
            </a:extLst>
          </p:cNvPr>
          <p:cNvSpPr/>
          <p:nvPr/>
        </p:nvSpPr>
        <p:spPr>
          <a:xfrm>
            <a:off x="10960100" y="5141131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1E1A0F86-75F1-48E9-991A-AA82B7DAC1FA}"/>
              </a:ext>
            </a:extLst>
          </p:cNvPr>
          <p:cNvSpPr/>
          <p:nvPr/>
        </p:nvSpPr>
        <p:spPr>
          <a:xfrm>
            <a:off x="10960100" y="2581255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7259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6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79A756-E060-4179-B07A-D9DBE4809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18" y="988717"/>
            <a:ext cx="2335485" cy="488056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220AB6A-D0D6-49A1-BC4F-C41FF7E5E1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452" y="988717"/>
            <a:ext cx="2984006" cy="4880566"/>
          </a:xfrm>
          <a:prstGeom prst="rect">
            <a:avLst/>
          </a:prstGeom>
        </p:spPr>
      </p:pic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18E1E73C-5605-42B2-BD0D-864610701162}"/>
              </a:ext>
            </a:extLst>
          </p:cNvPr>
          <p:cNvSpPr/>
          <p:nvPr/>
        </p:nvSpPr>
        <p:spPr>
          <a:xfrm>
            <a:off x="11852787" y="2347681"/>
            <a:ext cx="678426" cy="2162637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D7DF3F-2413-4F1A-AAF8-B2166BFB3C88}"/>
              </a:ext>
            </a:extLst>
          </p:cNvPr>
          <p:cNvSpPr txBox="1"/>
          <p:nvPr/>
        </p:nvSpPr>
        <p:spPr>
          <a:xfrm>
            <a:off x="7037690" y="2508217"/>
            <a:ext cx="446949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Гости могут зайти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 приложение, минуя</a:t>
            </a:r>
            <a:b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этап регистрации.</a:t>
            </a:r>
            <a:b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9053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7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18E1E73C-5605-42B2-BD0D-864610701162}"/>
              </a:ext>
            </a:extLst>
          </p:cNvPr>
          <p:cNvSpPr/>
          <p:nvPr/>
        </p:nvSpPr>
        <p:spPr>
          <a:xfrm>
            <a:off x="11852787" y="2347681"/>
            <a:ext cx="678426" cy="2162637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D7DF3F-2413-4F1A-AAF8-B2166BFB3C88}"/>
              </a:ext>
            </a:extLst>
          </p:cNvPr>
          <p:cNvSpPr txBox="1"/>
          <p:nvPr/>
        </p:nvSpPr>
        <p:spPr>
          <a:xfrm>
            <a:off x="6867770" y="2508217"/>
            <a:ext cx="463941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Просмотр объявлений</a:t>
            </a:r>
            <a:b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может заинтересовать</a:t>
            </a:r>
            <a:b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нового пользователя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9650C32-E2D3-459D-9E0C-BD31C582B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18" y="1056651"/>
            <a:ext cx="2303763" cy="488056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CB4B6FD-51DA-4F48-851B-4A63528EFF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" t="1508" r="2514" b="4865"/>
          <a:stretch/>
        </p:blipFill>
        <p:spPr>
          <a:xfrm>
            <a:off x="3651250" y="1130300"/>
            <a:ext cx="2800350" cy="4569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75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8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18E1E73C-5605-42B2-BD0D-864610701162}"/>
              </a:ext>
            </a:extLst>
          </p:cNvPr>
          <p:cNvSpPr/>
          <p:nvPr/>
        </p:nvSpPr>
        <p:spPr>
          <a:xfrm>
            <a:off x="11852787" y="2018912"/>
            <a:ext cx="678426" cy="2956044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D7DF3F-2413-4F1A-AAF8-B2166BFB3C88}"/>
              </a:ext>
            </a:extLst>
          </p:cNvPr>
          <p:cNvSpPr txBox="1"/>
          <p:nvPr/>
        </p:nvSpPr>
        <p:spPr>
          <a:xfrm>
            <a:off x="7055259" y="2065773"/>
            <a:ext cx="445192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Для получения </a:t>
            </a:r>
          </a:p>
          <a:p>
            <a:pPr algn="r"/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всех возможностей</a:t>
            </a:r>
            <a:b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приложения гость</a:t>
            </a:r>
            <a:b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должен будет пройти</a:t>
            </a:r>
            <a:b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</a:br>
            <a:r>
              <a:rPr lang="ru-RU" sz="36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регистрацию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29E2102-C350-4003-BF46-5AD931124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19" y="1056651"/>
            <a:ext cx="2226014" cy="488056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FB46E19-54B9-42B0-B746-4687E63F4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0039" y="1011185"/>
            <a:ext cx="2226014" cy="492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770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F612C-F967-4ACA-8400-F682986C8E93}"/>
              </a:ext>
            </a:extLst>
          </p:cNvPr>
          <p:cNvSpPr txBox="1"/>
          <p:nvPr/>
        </p:nvSpPr>
        <p:spPr>
          <a:xfrm>
            <a:off x="790514" y="728003"/>
            <a:ext cx="1017297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b="1" dirty="0">
                <a:solidFill>
                  <a:srgbClr val="EA4630"/>
                </a:solidFill>
                <a:latin typeface="Blogger Sans" panose="02000506030000020004" pitchFamily="50" charset="0"/>
                <a:ea typeface="Blogger Sans" panose="02000506030000020004" pitchFamily="50" charset="0"/>
              </a:rPr>
              <a:t>Пользовательский сценарий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8D4AA04-F98E-447E-858A-A48B07EF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F379D-817E-4CB2-9D27-23A0103FC23D}" type="slidenum">
              <a:rPr lang="ru-RU" sz="1600">
                <a:solidFill>
                  <a:schemeClr val="tx1">
                    <a:lumMod val="50000"/>
                    <a:lumOff val="50000"/>
                  </a:schemeClr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9</a:t>
            </a:fld>
            <a:endParaRPr lang="ru-RU" sz="1600" dirty="0">
              <a:solidFill>
                <a:schemeClr val="tx1">
                  <a:lumMod val="50000"/>
                  <a:lumOff val="50000"/>
                </a:schemeClr>
              </a:solidFill>
              <a:latin typeface="Blogger Sans Medium" panose="02000506030000020004" pitchFamily="50" charset="0"/>
              <a:ea typeface="Blogger Sans Medium" panose="02000506030000020004" pitchFamily="50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5A64D60-1605-4CED-AFE6-6A168A985BD6}"/>
              </a:ext>
            </a:extLst>
          </p:cNvPr>
          <p:cNvSpPr/>
          <p:nvPr/>
        </p:nvSpPr>
        <p:spPr>
          <a:xfrm>
            <a:off x="-339213" y="533889"/>
            <a:ext cx="678426" cy="1516134"/>
          </a:xfrm>
          <a:prstGeom prst="roundRect">
            <a:avLst>
              <a:gd name="adj" fmla="val 48913"/>
            </a:avLst>
          </a:prstGeom>
          <a:solidFill>
            <a:srgbClr val="EA4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D1D038-6407-4A8F-8CAE-69F843ED26ED}"/>
              </a:ext>
            </a:extLst>
          </p:cNvPr>
          <p:cNvSpPr txBox="1"/>
          <p:nvPr/>
        </p:nvSpPr>
        <p:spPr>
          <a:xfrm>
            <a:off x="2175092" y="1955378"/>
            <a:ext cx="84176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Все возможности гостевого сценария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2553EB7D-704D-40FA-A711-B1D54766B0E0}"/>
              </a:ext>
            </a:extLst>
          </p:cNvPr>
          <p:cNvSpPr/>
          <p:nvPr/>
        </p:nvSpPr>
        <p:spPr>
          <a:xfrm>
            <a:off x="10960100" y="3053957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E40F10-1172-455D-BB87-64E403D8D4D1}"/>
              </a:ext>
            </a:extLst>
          </p:cNvPr>
          <p:cNvSpPr txBox="1"/>
          <p:nvPr/>
        </p:nvSpPr>
        <p:spPr>
          <a:xfrm>
            <a:off x="1647707" y="2798345"/>
            <a:ext cx="89450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Создание, редактирование и удаление</a:t>
            </a:r>
          </a:p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своих объявлений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6E28C6-C2CA-4B3A-BC05-5E3D1D0FAEE8}"/>
              </a:ext>
            </a:extLst>
          </p:cNvPr>
          <p:cNvSpPr txBox="1"/>
          <p:nvPr/>
        </p:nvSpPr>
        <p:spPr>
          <a:xfrm>
            <a:off x="2091117" y="4199777"/>
            <a:ext cx="85651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Отклик и отзыв на чужие объявления</a:t>
            </a:r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EDAFD433-07C1-414C-9500-BF4C4EEFA81B}"/>
              </a:ext>
            </a:extLst>
          </p:cNvPr>
          <p:cNvSpPr/>
          <p:nvPr/>
        </p:nvSpPr>
        <p:spPr>
          <a:xfrm>
            <a:off x="10960100" y="4141457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: скругленные углы 18">
            <a:extLst>
              <a:ext uri="{FF2B5EF4-FFF2-40B4-BE49-F238E27FC236}">
                <a16:creationId xmlns:a16="http://schemas.microsoft.com/office/drawing/2014/main" id="{F443651E-4014-4738-9B1B-9CE442463389}"/>
              </a:ext>
            </a:extLst>
          </p:cNvPr>
          <p:cNvSpPr/>
          <p:nvPr/>
        </p:nvSpPr>
        <p:spPr>
          <a:xfrm>
            <a:off x="10960100" y="1905870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05AD59-9F25-47A8-A7F3-04A0CAD74B37}"/>
              </a:ext>
            </a:extLst>
          </p:cNvPr>
          <p:cNvSpPr txBox="1"/>
          <p:nvPr/>
        </p:nvSpPr>
        <p:spPr>
          <a:xfrm>
            <a:off x="1998143" y="5287277"/>
            <a:ext cx="86581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4000" dirty="0">
                <a:solidFill>
                  <a:srgbClr val="EAA630"/>
                </a:solidFill>
                <a:latin typeface="Blogger Sans Medium" panose="02000506030000020004" pitchFamily="50" charset="0"/>
                <a:ea typeface="Blogger Sans Medium" panose="02000506030000020004" pitchFamily="50" charset="0"/>
              </a:rPr>
              <a:t>Ответ на отклики на свои объявления</a:t>
            </a:r>
          </a:p>
        </p:txBody>
      </p: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C34F771C-746A-48F2-8FFE-6D9C35AF7E42}"/>
              </a:ext>
            </a:extLst>
          </p:cNvPr>
          <p:cNvSpPr/>
          <p:nvPr/>
        </p:nvSpPr>
        <p:spPr>
          <a:xfrm>
            <a:off x="10960100" y="5228957"/>
            <a:ext cx="2203450" cy="824526"/>
          </a:xfrm>
          <a:prstGeom prst="roundRect">
            <a:avLst>
              <a:gd name="adj" fmla="val 48913"/>
            </a:avLst>
          </a:prstGeom>
          <a:solidFill>
            <a:srgbClr val="EAA630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446427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11351</TotalTime>
  <Words>321</Words>
  <Application>Microsoft Office PowerPoint</Application>
  <PresentationFormat>Широкоэкранный</PresentationFormat>
  <Paragraphs>100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8" baseType="lpstr">
      <vt:lpstr>Blogger Sans</vt:lpstr>
      <vt:lpstr>Calibri Light</vt:lpstr>
      <vt:lpstr>Calibri</vt:lpstr>
      <vt:lpstr>Blogger Sans Medium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АА ТТ</dc:creator>
  <cp:lastModifiedBy>АА ТТ</cp:lastModifiedBy>
  <cp:revision>104</cp:revision>
  <dcterms:created xsi:type="dcterms:W3CDTF">2024-03-04T08:43:19Z</dcterms:created>
  <dcterms:modified xsi:type="dcterms:W3CDTF">2024-04-30T21:15:50Z</dcterms:modified>
</cp:coreProperties>
</file>

<file path=docProps/thumbnail.jpeg>
</file>